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6"/>
  </p:notesMasterIdLst>
  <p:sldIdLst>
    <p:sldId id="256" r:id="rId3"/>
    <p:sldId id="257" r:id="rId4"/>
    <p:sldId id="258" r:id="rId5"/>
  </p:sldIdLst>
  <p:sldSz cx="6858000" cy="9144000" type="screen4x3"/>
  <p:notesSz cx="7315200" cy="9601200"/>
  <p:embeddedFontLst>
    <p:embeddedFont>
      <p:font typeface="Yomogi" pitchFamily="2" charset="-128"/>
      <p:regular r:id="rId7"/>
    </p:embeddedFont>
    <p:embeddedFont>
      <p:font typeface="Amatic SC" pitchFamily="2" charset="-79"/>
      <p:regular r:id="rId8"/>
      <p:bold r:id="rId9"/>
    </p:embeddedFont>
    <p:embeddedFont>
      <p:font typeface="Bad Script" panose="02000000000000000000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ing Soon" panose="02000000000000000000" pitchFamily="2" charset="0"/>
      <p:regular r:id="rId15"/>
    </p:embeddedFont>
    <p:embeddedFont>
      <p:font typeface="Didact Gothic" pitchFamily="2" charset="0"/>
      <p:regular r:id="rId16"/>
    </p:embeddedFont>
    <p:embeddedFont>
      <p:font typeface="DynaPuff" pitchFamily="2" charset="77"/>
      <p:regular r:id="rId17"/>
      <p:bold r:id="rId18"/>
    </p:embeddedFont>
    <p:embeddedFont>
      <p:font typeface="Edu NSW ACT Foundation" pitchFamily="2" charset="0"/>
      <p:regular r:id="rId19"/>
      <p:bold r:id="rId20"/>
    </p:embeddedFont>
    <p:embeddedFont>
      <p:font typeface="Englebert" panose="02000506000000020004" pitchFamily="2" charset="0"/>
      <p:regular r:id="rId21"/>
    </p:embeddedFont>
    <p:embeddedFont>
      <p:font typeface="Happy Monkey" panose="02000500000000020004" pitchFamily="2" charset="0"/>
      <p:regular r:id="rId22"/>
    </p:embeddedFont>
    <p:embeddedFont>
      <p:font typeface="Love Ya Like A Sister" panose="02000000000000000000" pitchFamily="2" charset="0"/>
      <p:regular r:id="rId23"/>
    </p:embeddedFont>
    <p:embeddedFont>
      <p:font typeface="Rockwell" panose="02060603020205020403" pitchFamily="18" charset="77"/>
      <p:regular r:id="rId24"/>
      <p:bold r:id="rId25"/>
      <p:italic r:id="rId26"/>
      <p:boldItalic r:id="rId27"/>
    </p:embeddedFont>
    <p:embeddedFont>
      <p:font typeface="Sue Ellen Francisco" panose="02000000000000000000" pitchFamily="2" charset="0"/>
      <p:regular r:id="rId28"/>
    </p:embeddedFont>
    <p:embeddedFont>
      <p:font typeface="Urbanist" panose="020B0A04040200000203" pitchFamily="34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4"/>
  </p:normalViewPr>
  <p:slideViewPr>
    <p:cSldViewPr snapToGrid="0">
      <p:cViewPr>
        <p:scale>
          <a:sx n="200" d="100"/>
          <a:sy n="200" d="100"/>
        </p:scale>
        <p:origin x="120" y="-67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34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font" Target="fonts/font26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36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Relationship Id="rId35" Type="http://schemas.openxmlformats.org/officeDocument/2006/relationships/theme" Target="theme/theme1.xml"/><Relationship Id="rId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20725"/>
            <a:ext cx="27019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a8f74c3c8_0_94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2" name="Google Shape;192;g31a8f74c3c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20725"/>
            <a:ext cx="27019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1a8f74c3c8_0_206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35" name="Google Shape;235;g31a8f74c3c8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20725"/>
            <a:ext cx="27019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09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842558" y="3495677"/>
            <a:ext cx="7802033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300692" y="2009777"/>
            <a:ext cx="7802033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514350" y="2840567"/>
            <a:ext cx="5829300" cy="19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541735" y="3875617"/>
            <a:ext cx="5829300" cy="20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3028800" cy="60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3486150" y="2133600"/>
            <a:ext cx="3028800" cy="60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342900" y="2046816"/>
            <a:ext cx="30300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000" cy="52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3"/>
          </p:nvPr>
        </p:nvSpPr>
        <p:spPr>
          <a:xfrm>
            <a:off x="3483769" y="2046816"/>
            <a:ext cx="30312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200" cy="52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42900" y="364066"/>
            <a:ext cx="22563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2681286" y="364066"/>
            <a:ext cx="3833700" cy="78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342900" y="1913466"/>
            <a:ext cx="2256300" cy="6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344216" y="7156450"/>
            <a:ext cx="41148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411748" y="2064751"/>
            <a:ext cx="60345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1842599" y="3495784"/>
            <a:ext cx="7802100" cy="15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-1300800" y="2009734"/>
            <a:ext cx="78021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200" cy="60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4675" y="1419900"/>
            <a:ext cx="6858000" cy="914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 descr="Picture 2 for completely editable!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859" y="143993"/>
            <a:ext cx="6656283" cy="892380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/>
          <p:nvPr/>
        </p:nvSpPr>
        <p:spPr>
          <a:xfrm>
            <a:off x="221825" y="881100"/>
            <a:ext cx="6656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900" b="1" i="0" u="none" strike="noStrike" cap="none">
                <a:solidFill>
                  <a:srgbClr val="FF0000"/>
                </a:solidFill>
                <a:latin typeface="Yomogi"/>
                <a:ea typeface="Yomogi"/>
                <a:cs typeface="Yomogi"/>
                <a:sym typeface="Yomogi"/>
              </a:rPr>
              <a:t>M</a:t>
            </a:r>
            <a:r>
              <a:rPr lang="en-US" sz="2900" b="1" i="0" u="none" strike="noStrike" cap="none">
                <a:solidFill>
                  <a:srgbClr val="FFFF00"/>
                </a:solidFill>
                <a:latin typeface="Yomogi"/>
                <a:ea typeface="Yomogi"/>
                <a:cs typeface="Yomogi"/>
                <a:sym typeface="Yomogi"/>
              </a:rPr>
              <a:t>r</a:t>
            </a:r>
            <a:r>
              <a:rPr lang="en-US" sz="2900" b="1" i="0" u="none" strike="noStrike" cap="none">
                <a:solidFill>
                  <a:srgbClr val="92D050"/>
                </a:solidFill>
                <a:latin typeface="Yomogi"/>
                <a:ea typeface="Yomogi"/>
                <a:cs typeface="Yomogi"/>
                <a:sym typeface="Yomogi"/>
              </a:rPr>
              <a:t>s</a:t>
            </a:r>
            <a:r>
              <a:rPr lang="en-US" sz="2900" b="1" i="0" u="none" strike="noStrike" cap="none">
                <a:solidFill>
                  <a:srgbClr val="FF66FF"/>
                </a:solidFill>
                <a:latin typeface="Yomogi"/>
                <a:ea typeface="Yomogi"/>
                <a:cs typeface="Yomogi"/>
                <a:sym typeface="Yomogi"/>
              </a:rPr>
              <a:t>.</a:t>
            </a:r>
            <a:r>
              <a:rPr lang="en-US" sz="2900" b="1" i="0" u="none" strike="noStrike" cap="none">
                <a:solidFill>
                  <a:schemeClr val="dk1"/>
                </a:solidFill>
                <a:latin typeface="Yomogi"/>
                <a:ea typeface="Yomogi"/>
                <a:cs typeface="Yomogi"/>
                <a:sym typeface="Yomogi"/>
              </a:rPr>
              <a:t> </a:t>
            </a:r>
            <a:r>
              <a:rPr lang="en-US" sz="2900" b="1" i="0" u="none" strike="noStrike" cap="none">
                <a:solidFill>
                  <a:srgbClr val="66FFFF"/>
                </a:solidFill>
                <a:latin typeface="Yomogi"/>
                <a:ea typeface="Yomogi"/>
                <a:cs typeface="Yomogi"/>
                <a:sym typeface="Yomogi"/>
              </a:rPr>
              <a:t>M</a:t>
            </a:r>
            <a:r>
              <a:rPr lang="en-US" sz="2900" b="1" i="0" u="none" strike="noStrike" cap="none">
                <a:solidFill>
                  <a:srgbClr val="CCFF66"/>
                </a:solidFill>
                <a:latin typeface="Yomogi"/>
                <a:ea typeface="Yomogi"/>
                <a:cs typeface="Yomogi"/>
                <a:sym typeface="Yomogi"/>
              </a:rPr>
              <a:t>i</a:t>
            </a:r>
            <a:r>
              <a:rPr lang="en-US" sz="2900" b="1" i="0" u="none" strike="noStrike" cap="none">
                <a:solidFill>
                  <a:srgbClr val="00B0F0"/>
                </a:solidFill>
                <a:latin typeface="Yomogi"/>
                <a:ea typeface="Yomogi"/>
                <a:cs typeface="Yomogi"/>
                <a:sym typeface="Yomogi"/>
              </a:rPr>
              <a:t>l</a:t>
            </a:r>
            <a:r>
              <a:rPr lang="en-US" sz="2900" b="1" i="0" u="none" strike="noStrike" cap="none">
                <a:solidFill>
                  <a:srgbClr val="FF9900"/>
                </a:solidFill>
                <a:latin typeface="Yomogi"/>
                <a:ea typeface="Yomogi"/>
                <a:cs typeface="Yomogi"/>
                <a:sym typeface="Yomogi"/>
              </a:rPr>
              <a:t>l</a:t>
            </a:r>
            <a:r>
              <a:rPr lang="en-US" sz="2900" b="1" i="0" u="none" strike="noStrike" cap="none">
                <a:solidFill>
                  <a:srgbClr val="92CCDC"/>
                </a:solidFill>
                <a:latin typeface="Yomogi"/>
                <a:ea typeface="Yomogi"/>
                <a:cs typeface="Yomogi"/>
                <a:sym typeface="Yomogi"/>
              </a:rPr>
              <a:t>e</a:t>
            </a:r>
            <a:r>
              <a:rPr lang="en-US" sz="2900" b="1" i="0" u="none" strike="noStrike" cap="none">
                <a:solidFill>
                  <a:srgbClr val="FABF8E"/>
                </a:solidFill>
                <a:latin typeface="Yomogi"/>
                <a:ea typeface="Yomogi"/>
                <a:cs typeface="Yomogi"/>
                <a:sym typeface="Yomogi"/>
              </a:rPr>
              <a:t>r</a:t>
            </a:r>
            <a:r>
              <a:rPr lang="en-US" sz="2900" b="1" i="0" u="none" strike="noStrike" cap="none">
                <a:solidFill>
                  <a:srgbClr val="9933FF"/>
                </a:solidFill>
                <a:latin typeface="Yomogi"/>
                <a:ea typeface="Yomogi"/>
                <a:cs typeface="Yomogi"/>
                <a:sym typeface="Yomogi"/>
              </a:rPr>
              <a:t>’</a:t>
            </a:r>
            <a:r>
              <a:rPr lang="en-US" sz="2900" b="1" i="0" u="none" strike="noStrike" cap="none">
                <a:solidFill>
                  <a:srgbClr val="9900CC"/>
                </a:solidFill>
                <a:latin typeface="Yomogi"/>
                <a:ea typeface="Yomogi"/>
                <a:cs typeface="Yomogi"/>
                <a:sym typeface="Yomogi"/>
              </a:rPr>
              <a:t>s </a:t>
            </a:r>
            <a:r>
              <a:rPr lang="en-US" sz="2900" b="1" i="0" u="none" strike="noStrike" cap="none">
                <a:solidFill>
                  <a:srgbClr val="FFFF99"/>
                </a:solidFill>
                <a:latin typeface="Yomogi"/>
                <a:ea typeface="Yomogi"/>
                <a:cs typeface="Yomogi"/>
                <a:sym typeface="Yomogi"/>
              </a:rPr>
              <a:t>C</a:t>
            </a:r>
            <a:r>
              <a:rPr lang="en-US" sz="2900" b="1" i="0" u="none" strike="noStrike" cap="none">
                <a:solidFill>
                  <a:srgbClr val="FF66FF"/>
                </a:solidFill>
                <a:latin typeface="Yomogi"/>
                <a:ea typeface="Yomogi"/>
                <a:cs typeface="Yomogi"/>
                <a:sym typeface="Yomogi"/>
              </a:rPr>
              <a:t>l</a:t>
            </a:r>
            <a:r>
              <a:rPr lang="en-US" sz="2900" b="1" i="0" u="none" strike="noStrike" cap="none">
                <a:solidFill>
                  <a:srgbClr val="FFFF00"/>
                </a:solidFill>
                <a:latin typeface="Yomogi"/>
                <a:ea typeface="Yomogi"/>
                <a:cs typeface="Yomogi"/>
                <a:sym typeface="Yomogi"/>
              </a:rPr>
              <a:t>a</a:t>
            </a:r>
            <a:r>
              <a:rPr lang="en-US" sz="2900" b="1" i="0" u="none" strike="noStrike" cap="none">
                <a:solidFill>
                  <a:srgbClr val="0099FF"/>
                </a:solidFill>
                <a:latin typeface="Yomogi"/>
                <a:ea typeface="Yomogi"/>
                <a:cs typeface="Yomogi"/>
                <a:sym typeface="Yomogi"/>
              </a:rPr>
              <a:t>s</a:t>
            </a:r>
            <a:r>
              <a:rPr lang="en-US" sz="2900" b="1" i="0" u="none" strike="noStrike" cap="none">
                <a:solidFill>
                  <a:srgbClr val="CCFF66"/>
                </a:solidFill>
                <a:latin typeface="Yomogi"/>
                <a:ea typeface="Yomogi"/>
                <a:cs typeface="Yomogi"/>
                <a:sym typeface="Yomogi"/>
              </a:rPr>
              <a:t>s</a:t>
            </a:r>
            <a:endParaRPr sz="2900" b="1" i="0" u="none" strike="noStrike" cap="none">
              <a:solidFill>
                <a:srgbClr val="CCFF66"/>
              </a:solidFill>
              <a:latin typeface="Yomogi"/>
              <a:ea typeface="Yomogi"/>
              <a:cs typeface="Yomogi"/>
              <a:sym typeface="Yomogi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2292721" y="1459711"/>
            <a:ext cx="2514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500" b="1">
                <a:solidFill>
                  <a:srgbClr val="92D050"/>
                </a:solidFill>
                <a:latin typeface="Amatic SC"/>
                <a:ea typeface="Amatic SC"/>
                <a:cs typeface="Amatic SC"/>
                <a:sym typeface="Amatic SC"/>
              </a:rPr>
              <a:t>December 16-20</a:t>
            </a:r>
            <a:r>
              <a:rPr lang="en-US" sz="2500" b="1" i="0" u="none" strike="noStrike" cap="none">
                <a:solidFill>
                  <a:srgbClr val="92D050"/>
                </a:solidFill>
                <a:latin typeface="Amatic SC"/>
                <a:ea typeface="Amatic SC"/>
                <a:cs typeface="Amatic SC"/>
                <a:sym typeface="Amatic SC"/>
              </a:rPr>
              <a:t>, 2024</a:t>
            </a:r>
            <a:endParaRPr sz="2500" b="1" i="0" u="none" strike="noStrike" cap="none">
              <a:solidFill>
                <a:srgbClr val="92D05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806825" y="573300"/>
            <a:ext cx="548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Urbanist"/>
                <a:ea typeface="Urbanist"/>
                <a:cs typeface="Urbanist"/>
                <a:sym typeface="Urbanist"/>
              </a:rPr>
              <a:t>A Peek at Next Week in…</a:t>
            </a:r>
            <a:endParaRPr sz="1400" b="0" i="0" u="none" strike="noStrike" cap="none">
              <a:solidFill>
                <a:schemeClr val="lt2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4948800" y="144000"/>
            <a:ext cx="2203651" cy="2203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3716100" y="3327463"/>
            <a:ext cx="2975400" cy="116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050" b="1" dirty="0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Chapter 8: </a:t>
            </a:r>
            <a:endParaRPr sz="1050" b="1" dirty="0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050" b="1" dirty="0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Add and Subtract with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050" b="1" dirty="0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Multi-Digit Numbers/Regrouping</a:t>
            </a:r>
            <a:endParaRPr sz="1050" b="1" dirty="0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700" b="1" i="0" u="sng" strike="noStrike" cap="none" dirty="0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Assessments:</a:t>
            </a:r>
            <a:endParaRPr sz="800" b="1" i="0" u="none" strike="noStrike" cap="none" dirty="0">
              <a:solidFill>
                <a:srgbClr val="8E7CC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300" b="1" dirty="0">
                <a:solidFill>
                  <a:srgbClr val="FF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No Assessments this week!</a:t>
            </a:r>
            <a:endParaRPr sz="1300" b="1" dirty="0">
              <a:solidFill>
                <a:srgbClr val="FF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800" b="1" i="0" u="none" strike="noStrike" cap="none" dirty="0">
              <a:solidFill>
                <a:srgbClr val="8E7CC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3854561" y="5138352"/>
            <a:ext cx="28194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Figurative Language and Poetry</a:t>
            </a:r>
            <a:endParaRPr sz="1200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Christmas Story Comprehension </a:t>
            </a:r>
            <a:endParaRPr b="1" u="sng">
              <a:solidFill>
                <a:schemeClr val="dk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800" b="1" i="0" u="sng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Assessments:</a:t>
            </a:r>
            <a:endParaRPr sz="1800" b="1" i="0" u="sng" strike="noStrike" cap="none">
              <a:solidFill>
                <a:schemeClr val="dk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No Assessments this week!</a:t>
            </a:r>
            <a:endParaRPr>
              <a:solidFill>
                <a:srgbClr val="9933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0" i="0" u="none" strike="noStrike" cap="none">
              <a:solidFill>
                <a:srgbClr val="9933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9933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3459223" y="7636399"/>
            <a:ext cx="35496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1" i="0" u="none" strike="noStrike" cap="none">
              <a:solidFill>
                <a:srgbClr val="6AA84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741B47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Creative Writing</a:t>
            </a:r>
            <a:endParaRPr sz="1400" b="0" i="0" u="none" strike="noStrike" cap="none">
              <a:solidFill>
                <a:srgbClr val="B45F0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1" i="0" u="none" strike="noStrike" cap="none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300" b="1" i="0" u="none" strike="noStrike" cap="none">
              <a:solidFill>
                <a:schemeClr val="dk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000" b="1" i="0" u="none" strike="noStrike" cap="none">
              <a:solidFill>
                <a:schemeClr val="dk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1003501" y="4566601"/>
            <a:ext cx="1717500" cy="47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Homework!</a:t>
            </a:r>
            <a:endParaRPr sz="25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464962" y="6538298"/>
            <a:ext cx="2819400" cy="384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Yomogi"/>
                <a:ea typeface="Yomogi"/>
                <a:cs typeface="Yomogi"/>
                <a:sym typeface="Yomogi"/>
              </a:rPr>
              <a:t>Important Dates</a:t>
            </a:r>
            <a:endParaRPr sz="1100" b="1" i="0" u="none" strike="noStrike" cap="none">
              <a:solidFill>
                <a:srgbClr val="000000"/>
              </a:solidFill>
              <a:latin typeface="Yomogi"/>
              <a:ea typeface="Yomogi"/>
              <a:cs typeface="Yomogi"/>
              <a:sym typeface="Yomogi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4136997" y="2863053"/>
            <a:ext cx="2133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700" b="1" i="0" u="sng" strike="noStrike" cap="none">
                <a:solidFill>
                  <a:srgbClr val="6FA8DC"/>
                </a:solidFill>
                <a:latin typeface="Yomogi"/>
                <a:ea typeface="Yomogi"/>
                <a:cs typeface="Yomogi"/>
                <a:sym typeface="Yomogi"/>
              </a:rPr>
              <a:t>Math</a:t>
            </a:r>
            <a:endParaRPr sz="2700" b="1" i="0" u="sng" strike="noStrike" cap="none">
              <a:solidFill>
                <a:srgbClr val="6FA8DC"/>
              </a:solidFill>
              <a:latin typeface="Yomogi"/>
              <a:ea typeface="Yomogi"/>
              <a:cs typeface="Yomogi"/>
              <a:sym typeface="Yomogi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4197439" y="4699302"/>
            <a:ext cx="213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6FA8DC"/>
                </a:solidFill>
                <a:latin typeface="Yomogi"/>
                <a:ea typeface="Yomogi"/>
                <a:cs typeface="Yomogi"/>
                <a:sym typeface="Yomogi"/>
              </a:rPr>
              <a:t>Reading</a:t>
            </a:r>
            <a:endParaRPr sz="2400" b="1" i="0" u="sng" strike="noStrike" cap="none">
              <a:solidFill>
                <a:srgbClr val="6FA8DC"/>
              </a:solidFill>
              <a:latin typeface="Yomogi"/>
              <a:ea typeface="Yomogi"/>
              <a:cs typeface="Yomogi"/>
              <a:sym typeface="Yomogi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3679725" y="7636401"/>
            <a:ext cx="3108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500" b="1" i="0" u="sng" strike="noStrike" cap="none">
                <a:solidFill>
                  <a:srgbClr val="6FA8DC"/>
                </a:solidFill>
                <a:latin typeface="Yomogi"/>
                <a:ea typeface="Yomogi"/>
                <a:cs typeface="Yomogi"/>
                <a:sym typeface="Yomogi"/>
              </a:rPr>
              <a:t>Writer’s Workshop</a:t>
            </a:r>
            <a:endParaRPr sz="1500" b="1" i="0" u="sng" strike="noStrike" cap="none">
              <a:solidFill>
                <a:srgbClr val="6FA8DC"/>
              </a:solidFill>
              <a:latin typeface="Yomogi"/>
              <a:ea typeface="Yomogi"/>
              <a:cs typeface="Yomogi"/>
              <a:sym typeface="Yomogi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3838800" y="2155263"/>
            <a:ext cx="2730000" cy="76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Weekly Focus</a:t>
            </a:r>
            <a:endParaRPr sz="4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5" name="Google Shape;175;p25"/>
          <p:cNvSpPr/>
          <p:nvPr/>
        </p:nvSpPr>
        <p:spPr>
          <a:xfrm rot="742">
            <a:off x="484214" y="2155576"/>
            <a:ext cx="2781000" cy="59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What We’re Reading</a:t>
            </a:r>
            <a:r>
              <a:rPr lang="en-US" sz="41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!</a:t>
            </a:r>
            <a:endParaRPr sz="41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3987002" y="6408388"/>
            <a:ext cx="255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500" b="1" i="0" u="sng" strike="noStrike" cap="none">
                <a:solidFill>
                  <a:srgbClr val="6FA8DC"/>
                </a:solidFill>
                <a:latin typeface="Yomogi"/>
                <a:ea typeface="Yomogi"/>
                <a:cs typeface="Yomogi"/>
                <a:sym typeface="Yomogi"/>
              </a:rPr>
              <a:t>Phonics &amp; Word Meaning</a:t>
            </a:r>
            <a:endParaRPr sz="1500" b="1" i="0" u="sng" strike="noStrike" cap="none">
              <a:solidFill>
                <a:srgbClr val="6FA8DC"/>
              </a:solidFill>
              <a:latin typeface="Yomogi"/>
              <a:ea typeface="Yomogi"/>
              <a:cs typeface="Yomogi"/>
              <a:sym typeface="Yomogi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3459225" y="6701604"/>
            <a:ext cx="3549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7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Continued Phonics Review &amp; Application </a:t>
            </a:r>
            <a:endParaRPr sz="1700" b="1" u="sng">
              <a:solidFill>
                <a:schemeClr val="dk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700" b="1" i="0" u="sng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Assessments:</a:t>
            </a:r>
            <a:r>
              <a:rPr lang="en-US" sz="1700" b="0" i="0" u="none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 </a:t>
            </a:r>
            <a:endParaRPr sz="1700" b="0" i="0" u="none" strike="noStrike" cap="none">
              <a:solidFill>
                <a:schemeClr val="dk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No Assessments this week!</a:t>
            </a:r>
            <a:endParaRPr sz="2000" b="1" i="0" u="none" strike="noStrike" cap="none">
              <a:solidFill>
                <a:schemeClr val="dk2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494187" y="6934919"/>
            <a:ext cx="27300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900" b="1" u="sng" dirty="0">
                <a:solidFill>
                  <a:srgbClr val="FF0000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Nutcracker Ballet</a:t>
            </a:r>
            <a:endParaRPr sz="900" b="1" u="sng" dirty="0">
              <a:solidFill>
                <a:srgbClr val="FF0000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900" b="1" dirty="0">
                <a:solidFill>
                  <a:srgbClr val="741B47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Friday, December 13</a:t>
            </a:r>
            <a:endParaRPr sz="900" b="1" dirty="0">
              <a:solidFill>
                <a:srgbClr val="741B47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900" b="1" u="sng" dirty="0">
                <a:solidFill>
                  <a:srgbClr val="FF0000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Winter Celebration</a:t>
            </a:r>
            <a:endParaRPr sz="900" b="1" u="sng" dirty="0">
              <a:solidFill>
                <a:srgbClr val="FF0000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900" b="1" dirty="0">
                <a:solidFill>
                  <a:srgbClr val="741B47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Wednesday, December 18</a:t>
            </a:r>
            <a:endParaRPr sz="900" b="1" dirty="0">
              <a:solidFill>
                <a:srgbClr val="741B47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900" b="1" dirty="0">
                <a:solidFill>
                  <a:srgbClr val="741B47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1:00-2:00</a:t>
            </a:r>
            <a:endParaRPr sz="900" b="1" dirty="0">
              <a:solidFill>
                <a:srgbClr val="741B47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900" b="1" u="sng" dirty="0">
                <a:solidFill>
                  <a:srgbClr val="FF0000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House Day! and ½ Day</a:t>
            </a:r>
            <a:endParaRPr sz="900" b="1" u="sng" dirty="0">
              <a:solidFill>
                <a:srgbClr val="FF0000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900" b="1" dirty="0">
                <a:solidFill>
                  <a:srgbClr val="741B47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Thursday, December 19</a:t>
            </a:r>
            <a:endParaRPr sz="900" b="1" dirty="0">
              <a:solidFill>
                <a:srgbClr val="741B47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900" b="1" dirty="0">
                <a:solidFill>
                  <a:srgbClr val="741B47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Early Dismissal</a:t>
            </a:r>
            <a:endParaRPr sz="900" b="1" dirty="0">
              <a:solidFill>
                <a:srgbClr val="741B47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900" b="1" u="sng" dirty="0">
                <a:solidFill>
                  <a:srgbClr val="FF0000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½ Day and End of the Semester</a:t>
            </a:r>
            <a:endParaRPr sz="900" b="1" u="sng" dirty="0">
              <a:solidFill>
                <a:srgbClr val="FF0000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900" b="1" dirty="0">
                <a:solidFill>
                  <a:srgbClr val="741B47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Friday, December 20</a:t>
            </a:r>
            <a:endParaRPr sz="900" b="1" dirty="0">
              <a:solidFill>
                <a:srgbClr val="741B47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900" b="1" dirty="0">
                <a:solidFill>
                  <a:srgbClr val="741B47"/>
                </a:solidFill>
                <a:highlight>
                  <a:srgbClr val="CCFF66"/>
                </a:highlight>
                <a:latin typeface="Didact Gothic"/>
                <a:ea typeface="Didact Gothic"/>
                <a:cs typeface="Didact Gothic"/>
                <a:sym typeface="Didact Gothic"/>
              </a:rPr>
              <a:t>Early Dismissal</a:t>
            </a:r>
            <a:endParaRPr sz="900" b="1" dirty="0">
              <a:solidFill>
                <a:srgbClr val="741B47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100" b="1" dirty="0">
              <a:solidFill>
                <a:srgbClr val="741B47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100" b="1" dirty="0">
              <a:solidFill>
                <a:srgbClr val="741B47"/>
              </a:solidFill>
              <a:highlight>
                <a:srgbClr val="CCFF66"/>
              </a:highlight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200" b="1" dirty="0">
              <a:solidFill>
                <a:srgbClr val="FF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665950" y="5128038"/>
            <a:ext cx="23622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300" b="1" i="0" u="none" strike="noStrike" cap="none">
              <a:solidFill>
                <a:srgbClr val="92D050"/>
              </a:solidFill>
              <a:latin typeface="DynaPuff"/>
              <a:ea typeface="DynaPuff"/>
              <a:cs typeface="DynaPuff"/>
              <a:sym typeface="DynaPuff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300" b="1" i="0" u="none" strike="noStrike" cap="none">
              <a:solidFill>
                <a:srgbClr val="92D050"/>
              </a:solidFill>
              <a:latin typeface="DynaPuff"/>
              <a:ea typeface="DynaPuff"/>
              <a:cs typeface="DynaPuff"/>
              <a:sym typeface="DynaPuff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800" b="1" i="0" u="none" strike="noStrike" cap="none">
              <a:solidFill>
                <a:srgbClr val="9933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362250" y="4987588"/>
            <a:ext cx="3000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1" i="0" u="none" strike="noStrike" cap="none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Homework is</a:t>
            </a:r>
            <a:r>
              <a:rPr lang="en-US" sz="800" b="1" i="0" u="sng" strike="noStrike" cap="none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 always </a:t>
            </a:r>
            <a:endParaRPr sz="800" b="1" i="0" u="sng" strike="noStrike" cap="none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1" i="0" u="sng" strike="noStrike" cap="none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optional</a:t>
            </a:r>
            <a:r>
              <a:rPr lang="en-US" sz="800" b="1" i="0" u="none" strike="noStrike" cap="none">
                <a:solidFill>
                  <a:srgbClr val="92D050"/>
                </a:solidFill>
                <a:latin typeface="Didact Gothic"/>
                <a:ea typeface="Didact Gothic"/>
                <a:cs typeface="Didact Gothic"/>
                <a:sym typeface="Didact Gothic"/>
              </a:rPr>
              <a:t>, but worth the time!</a:t>
            </a:r>
            <a:endParaRPr sz="800" b="1" i="0" u="none" strike="noStrike" cap="none">
              <a:solidFill>
                <a:srgbClr val="92D05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1" i="0" u="none" strike="noStrike" cap="none">
                <a:solidFill>
                  <a:srgbClr val="9933FF"/>
                </a:solidFill>
                <a:latin typeface="Didact Gothic"/>
                <a:ea typeface="Didact Gothic"/>
                <a:cs typeface="Didact Gothic"/>
                <a:sym typeface="Didact Gothic"/>
              </a:rPr>
              <a:t>Homework Menu</a:t>
            </a:r>
            <a:endParaRPr sz="800" b="1" i="0" u="none" strike="noStrike" cap="none">
              <a:solidFill>
                <a:srgbClr val="9933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1" i="0" u="none" strike="noStrike" cap="none">
                <a:solidFill>
                  <a:srgbClr val="1F497D"/>
                </a:solidFill>
                <a:latin typeface="Didact Gothic"/>
                <a:ea typeface="Didact Gothic"/>
                <a:cs typeface="Didact Gothic"/>
                <a:sym typeface="Didact Gothic"/>
              </a:rPr>
              <a:t>Shared on Parent HUB, Website </a:t>
            </a:r>
            <a:endParaRPr sz="800" b="1" i="0" u="none" strike="noStrike" cap="none">
              <a:solidFill>
                <a:srgbClr val="1F497D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1" i="0" u="none" strike="noStrike" cap="none">
                <a:solidFill>
                  <a:srgbClr val="1F497D"/>
                </a:solidFill>
                <a:latin typeface="Didact Gothic"/>
                <a:ea typeface="Didact Gothic"/>
                <a:cs typeface="Didact Gothic"/>
                <a:sym typeface="Didact Gothic"/>
              </a:rPr>
              <a:t>Seesaw, and in Clever</a:t>
            </a:r>
            <a:endParaRPr sz="800" b="1" i="0" u="none" strike="noStrike" cap="none">
              <a:solidFill>
                <a:srgbClr val="1F497D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700" b="1" i="0" u="none" strike="noStrike" cap="none">
                <a:solidFill>
                  <a:srgbClr val="1F497D"/>
                </a:solidFill>
                <a:latin typeface="Didact Gothic"/>
                <a:ea typeface="Didact Gothic"/>
                <a:cs typeface="Didact Gothic"/>
                <a:sym typeface="Didact Gothic"/>
              </a:rPr>
              <a:t>Class Points earned for every </a:t>
            </a:r>
            <a:endParaRPr sz="700" b="1" i="0" u="none" strike="noStrike" cap="none">
              <a:solidFill>
                <a:srgbClr val="1F497D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700" b="1" i="0" u="none" strike="noStrike" cap="none">
                <a:solidFill>
                  <a:srgbClr val="1F497D"/>
                </a:solidFill>
                <a:latin typeface="Didact Gothic"/>
                <a:ea typeface="Didact Gothic"/>
                <a:cs typeface="Didact Gothic"/>
                <a:sym typeface="Didact Gothic"/>
              </a:rPr>
              <a:t>homework task completed!</a:t>
            </a:r>
            <a:endParaRPr sz="700" b="1" i="0" u="none" strike="noStrike" cap="none">
              <a:solidFill>
                <a:srgbClr val="1F497D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1" i="0" u="none" strike="noStrike" cap="none">
              <a:solidFill>
                <a:srgbClr val="9900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81" name="Google Shape;181;p25" descr="hik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375975" y="5427650"/>
            <a:ext cx="744400" cy="8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608013" y="2825000"/>
            <a:ext cx="26061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u="sng" dirty="0">
                <a:solidFill>
                  <a:srgbClr val="FF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The Carpenter’s Gift</a:t>
            </a:r>
            <a:endParaRPr sz="1200" u="sng" dirty="0">
              <a:solidFill>
                <a:srgbClr val="FF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u="sng" dirty="0">
                <a:solidFill>
                  <a:srgbClr val="008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How the Grinch Stole Christmas</a:t>
            </a:r>
            <a:endParaRPr sz="1200" u="sng" dirty="0">
              <a:solidFill>
                <a:srgbClr val="008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u="sng" dirty="0">
                <a:solidFill>
                  <a:srgbClr val="FF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Night Tree</a:t>
            </a:r>
            <a:endParaRPr sz="1200" u="sng" dirty="0">
              <a:solidFill>
                <a:srgbClr val="FF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u="sng" dirty="0">
                <a:solidFill>
                  <a:srgbClr val="008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The Berenstain Bears Christmas Tree</a:t>
            </a:r>
            <a:endParaRPr sz="1200" u="sng" dirty="0">
              <a:solidFill>
                <a:srgbClr val="008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u="sng" dirty="0">
                <a:solidFill>
                  <a:srgbClr val="FF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Santa’s New Suit</a:t>
            </a:r>
            <a:endParaRPr sz="1200" u="sng" dirty="0">
              <a:solidFill>
                <a:srgbClr val="FF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1" i="0" u="sng" strike="noStrike" cap="none" dirty="0"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83" name="Google Shape;183;p25" descr="laptop readi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1825" y="4995337"/>
            <a:ext cx="849650" cy="8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 descr="yay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29550" y="0"/>
            <a:ext cx="2077150" cy="20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 descr="nutcracker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2250" y="6923200"/>
            <a:ext cx="855850" cy="8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 rotWithShape="1">
          <a:blip r:embed="rId12">
            <a:alphaModFix/>
          </a:blip>
          <a:srcRect t="17935" b="17941"/>
          <a:stretch/>
        </p:blipFill>
        <p:spPr>
          <a:xfrm>
            <a:off x="4664261" y="8144849"/>
            <a:ext cx="1199989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 descr="winter holiday tinsel and lights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472848" y="6923197"/>
            <a:ext cx="792425" cy="79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 descr="merry christmas pop up card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8088800"/>
            <a:ext cx="1009800" cy="10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 descr="winter holiday tinsel and lights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944650" y="-28269"/>
            <a:ext cx="2133600" cy="2133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775" y="242737"/>
            <a:ext cx="6392100" cy="865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/>
          <p:nvPr/>
        </p:nvSpPr>
        <p:spPr>
          <a:xfrm>
            <a:off x="836225" y="1051550"/>
            <a:ext cx="5070600" cy="123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-5152249" y="2470689"/>
            <a:ext cx="36555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Rockwell"/>
              <a:buNone/>
            </a:pPr>
            <a:endParaRPr sz="1800" b="1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7" name="Google Shape;197;p26" descr="Image result for seuss fish clipart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9414725" y="2088050"/>
            <a:ext cx="6000600" cy="6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FF0000"/>
                </a:solidFill>
                <a:highlight>
                  <a:schemeClr val="lt1"/>
                </a:highlight>
                <a:latin typeface="Happy Monkey"/>
                <a:ea typeface="Happy Monkey"/>
                <a:cs typeface="Happy Monkey"/>
                <a:sym typeface="Happy Monkey"/>
              </a:rPr>
              <a:t>Dates to Remember in December</a:t>
            </a:r>
            <a:endParaRPr sz="2200" u="sng">
              <a:solidFill>
                <a:srgbClr val="FF0000"/>
              </a:solidFill>
              <a:highlight>
                <a:schemeClr val="lt1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0000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I will send the form in Maverick folders on Monday, November 27 </a:t>
            </a:r>
            <a:endParaRPr sz="1200">
              <a:solidFill>
                <a:srgbClr val="FF0000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0000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(Please return form by Thursday, November 30)</a:t>
            </a:r>
            <a:endParaRPr sz="1800">
              <a:solidFill>
                <a:srgbClr val="FF0000"/>
              </a:solidFill>
              <a:highlight>
                <a:schemeClr val="lt1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*Holiday Shopping: Dec. 8 11:20-11:50*</a:t>
            </a:r>
            <a:endParaRPr sz="18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*Holiday Party  Friday, Dec. 15 10:15-11:45*</a:t>
            </a:r>
            <a:endParaRPr sz="18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Families Welcome!</a:t>
            </a: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          Dress up Days:</a:t>
            </a: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F0000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199" name="Google Shape;19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-396875" y="7848600"/>
            <a:ext cx="751522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189051" y="6269375"/>
            <a:ext cx="1399526" cy="139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496750" y="2867801"/>
            <a:ext cx="792433" cy="8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50598" y="4547917"/>
            <a:ext cx="135563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09541" y="3880862"/>
            <a:ext cx="235612" cy="19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688000" y="5370900"/>
            <a:ext cx="898474" cy="8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03775" y="6919150"/>
            <a:ext cx="6191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6225" y="1797975"/>
            <a:ext cx="5070525" cy="391700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 txBox="1"/>
          <p:nvPr/>
        </p:nvSpPr>
        <p:spPr>
          <a:xfrm>
            <a:off x="1062350" y="1051550"/>
            <a:ext cx="48444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E06666"/>
                </a:solidFill>
                <a:latin typeface="Bad Script"/>
                <a:ea typeface="Bad Script"/>
                <a:cs typeface="Bad Script"/>
                <a:sym typeface="Bad Script"/>
              </a:rPr>
              <a:t>Dates to Remember</a:t>
            </a:r>
            <a:endParaRPr sz="3400" b="1">
              <a:solidFill>
                <a:srgbClr val="E06666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E06666"/>
                </a:solidFill>
                <a:latin typeface="Bad Script"/>
                <a:ea typeface="Bad Script"/>
                <a:cs typeface="Bad Script"/>
                <a:sym typeface="Bad Script"/>
              </a:rPr>
              <a:t>in</a:t>
            </a:r>
            <a:endParaRPr sz="3400" b="1">
              <a:solidFill>
                <a:srgbClr val="E06666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3048925" y="2918450"/>
            <a:ext cx="75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4  Cathedral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Caverns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Field Trip!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3658525" y="3421375"/>
            <a:ext cx="75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12  Holiday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Shopping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 1:05-1:35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4252900" y="3421375"/>
            <a:ext cx="757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13 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Nutcracker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Field Trip!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 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2477425" y="3880838"/>
            <a:ext cx="75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17  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3050100" y="3880838"/>
            <a:ext cx="75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18  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Holiday Party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1:00-2:00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3658525" y="3880838"/>
            <a:ext cx="75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19  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  1/2 Day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for students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4252900" y="3880838"/>
            <a:ext cx="75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20  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  1/2 Day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for students</a:t>
            </a:r>
            <a:endParaRPr sz="800" b="1">
              <a:solidFill>
                <a:srgbClr val="6AA84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1226875" y="2928050"/>
            <a:ext cx="41826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6AA84F"/>
                </a:solidFill>
                <a:latin typeface="Englebert"/>
                <a:ea typeface="Englebert"/>
                <a:cs typeface="Englebert"/>
                <a:sym typeface="Englebert"/>
              </a:rPr>
              <a:t>1                        2                        3                                                  5                      6                        7</a:t>
            </a:r>
            <a:endParaRPr sz="800" b="1" dirty="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1269425" y="3404450"/>
            <a:ext cx="418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latin typeface="Englebert"/>
                <a:ea typeface="Englebert"/>
                <a:cs typeface="Englebert"/>
                <a:sym typeface="Englebert"/>
              </a:rPr>
              <a:t>8	      9	           10                      11                                                                           14</a:t>
            </a:r>
            <a:endParaRPr sz="800" b="1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1269425" y="3890650"/>
            <a:ext cx="41826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6AA84F"/>
                </a:solidFill>
                <a:latin typeface="Englebert"/>
                <a:ea typeface="Englebert"/>
                <a:cs typeface="Englebert"/>
                <a:sym typeface="Englebert"/>
              </a:rPr>
              <a:t>15	      16	   </a:t>
            </a:r>
            <a:r>
              <a:rPr lang="en-US" sz="800" b="1" dirty="0">
                <a:solidFill>
                  <a:srgbClr val="FF66FF"/>
                </a:solidFill>
                <a:latin typeface="Englebert"/>
                <a:ea typeface="Englebert"/>
                <a:cs typeface="Englebert"/>
                <a:sym typeface="Englebert"/>
              </a:rPr>
              <a:t>PJ Day</a:t>
            </a:r>
            <a:r>
              <a:rPr lang="en-US" sz="800" b="1" dirty="0">
                <a:solidFill>
                  <a:srgbClr val="6AA84F"/>
                </a:solidFill>
                <a:latin typeface="Englebert"/>
                <a:ea typeface="Englebert"/>
                <a:cs typeface="Englebert"/>
                <a:sym typeface="Englebert"/>
              </a:rPr>
              <a:t> &amp;          House Day                             21                </a:t>
            </a:r>
            <a:endParaRPr sz="800" b="1" dirty="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1123850" y="5757025"/>
            <a:ext cx="2212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rgbClr val="FF66FF"/>
                </a:solidFill>
                <a:latin typeface="Englebert"/>
                <a:ea typeface="Englebert"/>
                <a:cs typeface="Englebert"/>
                <a:sym typeface="Englebert"/>
              </a:rPr>
              <a:t>C</a:t>
            </a:r>
            <a:r>
              <a:rPr lang="en-US" sz="1000" b="1" u="sng" strike="sngStrike">
                <a:solidFill>
                  <a:srgbClr val="FF66FF"/>
                </a:solidFill>
                <a:latin typeface="Englebert"/>
                <a:ea typeface="Englebert"/>
                <a:cs typeface="Englebert"/>
                <a:sym typeface="Englebert"/>
              </a:rPr>
              <a:t>athedral Caverns Field trip December 4 </a:t>
            </a:r>
            <a:endParaRPr sz="1000" b="1" u="sng" strike="sngStrike">
              <a:solidFill>
                <a:srgbClr val="FF66F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strike="sngStrike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Your child will need to.. </a:t>
            </a:r>
            <a:endParaRPr sz="1000" strike="sngStrike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strike="sngStrike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1-Make it to school on time</a:t>
            </a:r>
            <a:endParaRPr sz="1000" strike="sngStrike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strike="sngStrike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2-Dress for weather and walking at the Caves</a:t>
            </a:r>
            <a:endParaRPr sz="1000" strike="sngStrike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strike="sngStrike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3-Bring a DISPOSABLE lunch packed in a labeled ziploc bag, if you did not</a:t>
            </a:r>
            <a:r>
              <a:rPr lang="en-US" sz="1000" b="1" strike="sngStrike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 pre-order</a:t>
            </a:r>
            <a:r>
              <a:rPr lang="en-US" sz="1000" strike="sngStrike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 a school sack lunch. </a:t>
            </a:r>
            <a:endParaRPr sz="1000" strike="sngStrike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1193300" y="7068175"/>
            <a:ext cx="2073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 strike="sngStrike">
                <a:solidFill>
                  <a:srgbClr val="FF66FF"/>
                </a:solidFill>
                <a:latin typeface="Englebert"/>
                <a:ea typeface="Englebert"/>
                <a:cs typeface="Englebert"/>
                <a:sym typeface="Englebert"/>
              </a:rPr>
              <a:t>Holiday Shopping December 12</a:t>
            </a:r>
            <a:endParaRPr sz="1000" b="1" u="sng" strike="sngStrike">
              <a:solidFill>
                <a:srgbClr val="FF66F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strike="sngStrike">
                <a:solidFill>
                  <a:srgbClr val="92D050"/>
                </a:solidFill>
                <a:latin typeface="Englebert"/>
                <a:ea typeface="Englebert"/>
                <a:cs typeface="Englebert"/>
                <a:sym typeface="Englebert"/>
              </a:rPr>
              <a:t>Your child will need to.. </a:t>
            </a:r>
            <a:endParaRPr sz="1000" strike="sngStrike">
              <a:solidFill>
                <a:srgbClr val="92D05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strike="sngStrike">
                <a:solidFill>
                  <a:srgbClr val="92D050"/>
                </a:solidFill>
                <a:latin typeface="Englebert"/>
                <a:ea typeface="Englebert"/>
                <a:cs typeface="Englebert"/>
                <a:sym typeface="Englebert"/>
              </a:rPr>
              <a:t>1-Bring Money if you would like for them to shop.</a:t>
            </a:r>
            <a:endParaRPr sz="1000" strike="sngStrike">
              <a:solidFill>
                <a:srgbClr val="92D05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strike="sngStrike">
                <a:solidFill>
                  <a:srgbClr val="92D050"/>
                </a:solidFill>
                <a:latin typeface="Englebert"/>
                <a:ea typeface="Englebert"/>
                <a:cs typeface="Englebert"/>
                <a:sym typeface="Englebert"/>
              </a:rPr>
              <a:t>2-Complete the list of gifts to buy and how much to spend.</a:t>
            </a:r>
            <a:endParaRPr sz="1000" strike="sngStrike">
              <a:solidFill>
                <a:srgbClr val="92D050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3729250" y="5837475"/>
            <a:ext cx="2354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rgbClr val="FF66FF"/>
                </a:solidFill>
                <a:latin typeface="Englebert"/>
                <a:ea typeface="Englebert"/>
                <a:cs typeface="Englebert"/>
                <a:sym typeface="Englebert"/>
              </a:rPr>
              <a:t>Nutcracker Field Trip December 13</a:t>
            </a:r>
            <a:endParaRPr sz="1000" b="1" u="sng">
              <a:solidFill>
                <a:srgbClr val="FF66F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Your child will need to.. </a:t>
            </a:r>
            <a:endParaRPr sz="1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1-Make it to school on time</a:t>
            </a:r>
            <a:endParaRPr sz="1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2-Dress to impress! (Sunday/Celebration Clothes)</a:t>
            </a:r>
            <a:endParaRPr sz="1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3729250" y="6914275"/>
            <a:ext cx="2354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rgbClr val="FF66FF"/>
                </a:solidFill>
                <a:latin typeface="Englebert"/>
                <a:ea typeface="Englebert"/>
                <a:cs typeface="Englebert"/>
                <a:sym typeface="Englebert"/>
              </a:rPr>
              <a:t>Holiday Party December 18 1:00-2:00</a:t>
            </a:r>
            <a:endParaRPr sz="1000" b="1" u="sng">
              <a:solidFill>
                <a:srgbClr val="FF66F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rgbClr val="FF66FF"/>
                </a:solidFill>
                <a:latin typeface="Englebert"/>
                <a:ea typeface="Englebert"/>
                <a:cs typeface="Englebert"/>
                <a:sym typeface="Englebert"/>
              </a:rPr>
              <a:t>Parents are welcome to join us!</a:t>
            </a:r>
            <a:endParaRPr sz="1000" b="1" u="sng">
              <a:solidFill>
                <a:srgbClr val="FF66F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FFFF"/>
                </a:solidFill>
                <a:latin typeface="Englebert"/>
                <a:ea typeface="Englebert"/>
                <a:cs typeface="Englebert"/>
                <a:sym typeface="Englebert"/>
              </a:rPr>
              <a:t>-Wear PJS!</a:t>
            </a:r>
            <a:endParaRPr sz="1000" b="1">
              <a:solidFill>
                <a:srgbClr val="00FFF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2D050"/>
                </a:solidFill>
                <a:latin typeface="Englebert"/>
                <a:ea typeface="Englebert"/>
                <a:cs typeface="Englebert"/>
                <a:sym typeface="Englebert"/>
              </a:rPr>
              <a:t>I will share a sign-up genius for the things we will need to have a great celebration!</a:t>
            </a:r>
            <a:endParaRPr sz="1000">
              <a:solidFill>
                <a:srgbClr val="92D05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2D050"/>
                </a:solidFill>
                <a:latin typeface="Englebert"/>
                <a:ea typeface="Englebert"/>
                <a:cs typeface="Englebert"/>
                <a:sym typeface="Englebert"/>
              </a:rPr>
              <a:t>I hope you will be able to join us!</a:t>
            </a:r>
            <a:endParaRPr sz="1000">
              <a:solidFill>
                <a:srgbClr val="92D05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66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222" name="Google Shape;222;p26" descr="nutcracker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87600" y="5757013"/>
            <a:ext cx="715425" cy="7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3362" y="239013"/>
            <a:ext cx="7515226" cy="17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/>
        </p:nvSpPr>
        <p:spPr>
          <a:xfrm>
            <a:off x="1923325" y="2895350"/>
            <a:ext cx="6642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</a:t>
            </a:r>
            <a:r>
              <a:rPr lang="en-US" sz="6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Mid Year</a:t>
            </a:r>
            <a:endParaRPr sz="600" b="1" dirty="0">
              <a:solidFill>
                <a:srgbClr val="0099F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 </a:t>
            </a:r>
            <a:r>
              <a:rPr lang="en-US" sz="600" b="1" dirty="0" err="1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i</a:t>
            </a:r>
            <a:r>
              <a:rPr lang="en-US" sz="6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-Ready</a:t>
            </a:r>
            <a:endParaRPr sz="600" b="1" dirty="0">
              <a:solidFill>
                <a:srgbClr val="0099F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Assessments</a:t>
            </a:r>
            <a:endParaRPr sz="600" b="1" dirty="0">
              <a:solidFill>
                <a:srgbClr val="0099F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Begins</a:t>
            </a:r>
            <a:endParaRPr sz="600" b="1" dirty="0">
              <a:solidFill>
                <a:srgbClr val="0099F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4323625" y="2933725"/>
            <a:ext cx="554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6AA84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</a:t>
            </a:r>
            <a:r>
              <a:rPr lang="en-US" sz="9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</a:t>
            </a:r>
            <a:r>
              <a:rPr lang="en-US" sz="6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Mid Year</a:t>
            </a:r>
            <a:endParaRPr sz="600" b="1" dirty="0">
              <a:solidFill>
                <a:srgbClr val="0099F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  DIBELS </a:t>
            </a:r>
            <a:endParaRPr sz="600" b="1" dirty="0">
              <a:solidFill>
                <a:srgbClr val="0099F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dirty="0">
                <a:solidFill>
                  <a:srgbClr val="0099FF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     Testing</a:t>
            </a:r>
            <a:endParaRPr sz="600" b="1" dirty="0">
              <a:solidFill>
                <a:srgbClr val="0099FF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1226863" y="4382763"/>
            <a:ext cx="418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latin typeface="Englebert"/>
                <a:ea typeface="Englebert"/>
                <a:cs typeface="Englebert"/>
                <a:sym typeface="Englebert"/>
              </a:rPr>
              <a:t>22	      23                       24                      25                      26  	            27                      28                                                                  </a:t>
            </a:r>
            <a:endParaRPr sz="800" b="1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27" name="Google Shape;227;p26"/>
          <p:cNvSpPr txBox="1"/>
          <p:nvPr/>
        </p:nvSpPr>
        <p:spPr>
          <a:xfrm>
            <a:off x="1269425" y="4823838"/>
            <a:ext cx="418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6AA84F"/>
                </a:solidFill>
                <a:latin typeface="Englebert"/>
                <a:ea typeface="Englebert"/>
                <a:cs typeface="Englebert"/>
                <a:sym typeface="Englebert"/>
              </a:rPr>
              <a:t>29	      23                       24                      25                      26  	            27                                                                                      </a:t>
            </a:r>
            <a:endParaRPr sz="800" b="1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1630680" y="4616575"/>
            <a:ext cx="3550920" cy="898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Rockwell"/>
              <a:buNone/>
            </a:pPr>
            <a:r>
              <a:rPr lang="en-US" sz="2400" b="1" dirty="0">
                <a:solidFill>
                  <a:srgbClr val="92CCDC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W</a:t>
            </a:r>
            <a:r>
              <a:rPr lang="en-US" sz="2400" b="1" dirty="0">
                <a:solidFill>
                  <a:srgbClr val="FABF8E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i</a:t>
            </a:r>
            <a:r>
              <a:rPr lang="en-US" sz="2400" b="1" dirty="0">
                <a:solidFill>
                  <a:srgbClr val="9933FF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n</a:t>
            </a:r>
            <a:r>
              <a:rPr lang="en-US" sz="2400" b="1" dirty="0">
                <a:solidFill>
                  <a:srgbClr val="FF000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t</a:t>
            </a:r>
            <a:r>
              <a:rPr lang="en-US" sz="2400" b="1" dirty="0">
                <a:solidFill>
                  <a:srgbClr val="FFFF0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e</a:t>
            </a:r>
            <a:r>
              <a:rPr lang="en-US" sz="2400" b="1" dirty="0">
                <a:solidFill>
                  <a:srgbClr val="92D05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r </a:t>
            </a:r>
            <a:r>
              <a:rPr lang="en-US" sz="2400" b="1" dirty="0">
                <a:solidFill>
                  <a:srgbClr val="FF66FF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H</a:t>
            </a:r>
            <a:r>
              <a:rPr lang="en-US" sz="2400" b="1" dirty="0">
                <a:solidFill>
                  <a:srgbClr val="00FF0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o</a:t>
            </a:r>
            <a:r>
              <a:rPr lang="en-US" sz="2400" b="1" dirty="0">
                <a:solidFill>
                  <a:srgbClr val="45818E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l</a:t>
            </a:r>
            <a:r>
              <a:rPr lang="en-US" sz="2400" b="1" dirty="0">
                <a:solidFill>
                  <a:srgbClr val="CC000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i</a:t>
            </a:r>
            <a:r>
              <a:rPr lang="en-US" sz="2400" b="1" dirty="0">
                <a:solidFill>
                  <a:srgbClr val="FF990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d</a:t>
            </a:r>
            <a:r>
              <a:rPr lang="en-US" sz="2400" b="1" dirty="0">
                <a:solidFill>
                  <a:srgbClr val="66FFFF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a</a:t>
            </a:r>
            <a:r>
              <a:rPr lang="en-US" sz="2400" b="1" dirty="0">
                <a:solidFill>
                  <a:srgbClr val="CCFF66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y</a:t>
            </a:r>
            <a:r>
              <a:rPr lang="en-US" sz="2400" b="1" dirty="0">
                <a:solidFill>
                  <a:srgbClr val="00B0F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s</a:t>
            </a:r>
            <a:r>
              <a:rPr lang="en-US" sz="2400" b="1" dirty="0">
                <a:solidFill>
                  <a:srgbClr val="FF9900"/>
                </a:solidFill>
                <a:highlight>
                  <a:schemeClr val="lt1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!</a:t>
            </a:r>
            <a:endParaRPr sz="2400" b="1" dirty="0">
              <a:solidFill>
                <a:srgbClr val="6AA84F"/>
              </a:solidFill>
              <a:highlight>
                <a:schemeClr val="lt1"/>
              </a:highlight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Rockwell"/>
              <a:buNone/>
            </a:pPr>
            <a:endParaRPr sz="1800" dirty="0">
              <a:solidFill>
                <a:srgbClr val="9900CC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229" name="Google Shape;229;p26" descr="winter holiday tinsel and lights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049823" y="6947422"/>
            <a:ext cx="792425" cy="79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 descr="heart mu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44800" y="977850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 descr="Bitmoji Image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40575" y="1173450"/>
            <a:ext cx="1160850" cy="11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 txBox="1"/>
          <p:nvPr/>
        </p:nvSpPr>
        <p:spPr>
          <a:xfrm>
            <a:off x="1984550" y="5033163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900CC"/>
                </a:solidFill>
                <a:latin typeface="Coming Soon"/>
                <a:ea typeface="Coming Soon"/>
                <a:cs typeface="Coming Soon"/>
                <a:sym typeface="Coming Soon"/>
              </a:rPr>
              <a:t>12/23-1/6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775" y="242737"/>
            <a:ext cx="6392100" cy="865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3362" y="239013"/>
            <a:ext cx="7515226" cy="17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7"/>
          <p:cNvSpPr txBox="1"/>
          <p:nvPr/>
        </p:nvSpPr>
        <p:spPr>
          <a:xfrm>
            <a:off x="-5152249" y="2470689"/>
            <a:ext cx="36555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Rockwell"/>
              <a:buNone/>
            </a:pPr>
            <a:endParaRPr sz="1800" b="1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0" name="Google Shape;240;p27" descr="Image result for seuss fish clipart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9414725" y="2088050"/>
            <a:ext cx="6000600" cy="6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rgbClr val="FF0000"/>
                </a:solidFill>
                <a:highlight>
                  <a:schemeClr val="lt1"/>
                </a:highlight>
                <a:latin typeface="Happy Monkey"/>
                <a:ea typeface="Happy Monkey"/>
                <a:cs typeface="Happy Monkey"/>
                <a:sym typeface="Happy Monkey"/>
              </a:rPr>
              <a:t>Dates to Remember in December</a:t>
            </a:r>
            <a:endParaRPr sz="2200" u="sng">
              <a:solidFill>
                <a:srgbClr val="FF0000"/>
              </a:solidFill>
              <a:highlight>
                <a:schemeClr val="lt1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0000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I will send the form in Maverick folders on Monday, November 27 </a:t>
            </a:r>
            <a:endParaRPr sz="1200">
              <a:solidFill>
                <a:srgbClr val="FF0000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0000"/>
                </a:solidFill>
                <a:highlight>
                  <a:schemeClr val="lt1"/>
                </a:highlight>
                <a:latin typeface="Englebert"/>
                <a:ea typeface="Englebert"/>
                <a:cs typeface="Englebert"/>
                <a:sym typeface="Englebert"/>
              </a:rPr>
              <a:t>(Please return form by Thursday, November 30)</a:t>
            </a:r>
            <a:endParaRPr sz="1800">
              <a:solidFill>
                <a:srgbClr val="FF0000"/>
              </a:solidFill>
              <a:highlight>
                <a:schemeClr val="lt1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*Holiday Shopping: Dec. 8 11:20-11:50*</a:t>
            </a:r>
            <a:endParaRPr sz="18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*Holiday Party  Friday, Dec. 15 10:15-11:45*</a:t>
            </a:r>
            <a:endParaRPr sz="18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Families Welcome!</a:t>
            </a: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CCFF66"/>
                </a:solidFill>
                <a:latin typeface="Englebert"/>
                <a:ea typeface="Englebert"/>
                <a:cs typeface="Englebert"/>
                <a:sym typeface="Englebert"/>
              </a:rPr>
              <a:t>          Dress up Days:</a:t>
            </a: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F0000"/>
              </a:solidFill>
              <a:highlight>
                <a:schemeClr val="lt1"/>
              </a:highlight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FF66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AA84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242" name="Google Shape;24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-396875" y="7848600"/>
            <a:ext cx="751522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189051" y="6269375"/>
            <a:ext cx="1399526" cy="139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496750" y="2867801"/>
            <a:ext cx="792433" cy="8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50598" y="4547917"/>
            <a:ext cx="135563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09541" y="3880862"/>
            <a:ext cx="235612" cy="19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688000" y="5370900"/>
            <a:ext cx="898474" cy="8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03775" y="6919150"/>
            <a:ext cx="6191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66462" y="1462043"/>
            <a:ext cx="4522736" cy="586510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/>
          <p:nvPr/>
        </p:nvSpPr>
        <p:spPr>
          <a:xfrm>
            <a:off x="3518088" y="24707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C0000"/>
                </a:solidFill>
                <a:latin typeface="Bad Script"/>
                <a:ea typeface="Bad Script"/>
                <a:cs typeface="Bad Script"/>
                <a:sym typeface="Bad Script"/>
              </a:rPr>
              <a:t>at the Mill!</a:t>
            </a:r>
            <a:endParaRPr sz="100">
              <a:solidFill>
                <a:srgbClr val="CC0000"/>
              </a:solidFill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3705225" y="4200525"/>
            <a:ext cx="847800" cy="828600"/>
          </a:xfrm>
          <a:prstGeom prst="noSmoking">
            <a:avLst>
              <a:gd name="adj" fmla="val 1875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2627175" y="5370900"/>
            <a:ext cx="735300" cy="615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000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0000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253" name="Google Shape;253;p27"/>
          <p:cNvSpPr txBox="1"/>
          <p:nvPr/>
        </p:nvSpPr>
        <p:spPr>
          <a:xfrm>
            <a:off x="3761475" y="4307025"/>
            <a:ext cx="735300" cy="646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99000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99000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990000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254" name="Google Shape;254;p27" descr="Bitmoji Image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825" y="1385850"/>
            <a:ext cx="2054600" cy="2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7" descr="Bitmoji Image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17627" y="6088300"/>
            <a:ext cx="3040375" cy="30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 txBox="1"/>
          <p:nvPr/>
        </p:nvSpPr>
        <p:spPr>
          <a:xfrm>
            <a:off x="3761475" y="4307013"/>
            <a:ext cx="847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0000"/>
                </a:solidFill>
                <a:latin typeface="Englebert"/>
                <a:ea typeface="Englebert"/>
                <a:cs typeface="Englebert"/>
                <a:sym typeface="Englebert"/>
              </a:rPr>
              <a:t>Nutcracker</a:t>
            </a:r>
            <a:endParaRPr sz="1000" b="1">
              <a:solidFill>
                <a:srgbClr val="99000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0000"/>
                </a:solidFill>
                <a:latin typeface="Englebert"/>
                <a:ea typeface="Englebert"/>
                <a:cs typeface="Englebert"/>
                <a:sym typeface="Englebert"/>
              </a:rPr>
              <a:t>Dress to Impress!</a:t>
            </a:r>
            <a:endParaRPr/>
          </a:p>
        </p:txBody>
      </p:sp>
      <p:sp>
        <p:nvSpPr>
          <p:cNvPr id="257" name="Google Shape;257;p27"/>
          <p:cNvSpPr txBox="1"/>
          <p:nvPr/>
        </p:nvSpPr>
        <p:spPr>
          <a:xfrm>
            <a:off x="2570925" y="5370900"/>
            <a:ext cx="84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90000"/>
                </a:solidFill>
                <a:latin typeface="Englebert"/>
                <a:ea typeface="Englebert"/>
                <a:cs typeface="Englebert"/>
                <a:sym typeface="Englebert"/>
              </a:rPr>
              <a:t>Wear </a:t>
            </a:r>
            <a:endParaRPr b="1">
              <a:solidFill>
                <a:srgbClr val="990000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90000"/>
                </a:solidFill>
                <a:latin typeface="Englebert"/>
                <a:ea typeface="Englebert"/>
                <a:cs typeface="Englebert"/>
                <a:sym typeface="Englebert"/>
              </a:rPr>
              <a:t>PJS!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Macintosh PowerPoint</Application>
  <PresentationFormat>On-screen Show (4:3)</PresentationFormat>
  <Paragraphs>165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20" baseType="lpstr">
      <vt:lpstr>DynaPuff</vt:lpstr>
      <vt:lpstr>Sue Ellen Francisco</vt:lpstr>
      <vt:lpstr>Calibri</vt:lpstr>
      <vt:lpstr>Didact Gothic</vt:lpstr>
      <vt:lpstr>Urbanist</vt:lpstr>
      <vt:lpstr>Coming Soon</vt:lpstr>
      <vt:lpstr>Happy Monkey</vt:lpstr>
      <vt:lpstr>Bad Script</vt:lpstr>
      <vt:lpstr>Arial</vt:lpstr>
      <vt:lpstr>Yomogi</vt:lpstr>
      <vt:lpstr>Love Ya Like A Sister</vt:lpstr>
      <vt:lpstr>Rockwell</vt:lpstr>
      <vt:lpstr>Englebert</vt:lpstr>
      <vt:lpstr>Amatic SC</vt:lpstr>
      <vt:lpstr>Edu NSW ACT Foundation</vt:lpstr>
      <vt:lpstr>Office Theme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Miller, Melissa C.</cp:lastModifiedBy>
  <cp:revision>1</cp:revision>
  <cp:lastPrinted>2024-12-13T03:08:22Z</cp:lastPrinted>
  <dcterms:modified xsi:type="dcterms:W3CDTF">2024-12-13T03:13:11Z</dcterms:modified>
</cp:coreProperties>
</file>